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15"/>
  </p:notesMasterIdLst>
  <p:handoutMasterIdLst>
    <p:handoutMasterId r:id="rId16"/>
  </p:handoutMasterIdLst>
  <p:sldIdLst>
    <p:sldId id="256" r:id="rId5"/>
    <p:sldId id="800" r:id="rId6"/>
    <p:sldId id="747" r:id="rId7"/>
    <p:sldId id="818" r:id="rId8"/>
    <p:sldId id="819" r:id="rId9"/>
    <p:sldId id="820" r:id="rId10"/>
    <p:sldId id="821" r:id="rId11"/>
    <p:sldId id="822" r:id="rId12"/>
    <p:sldId id="817" r:id="rId13"/>
    <p:sldId id="816" r:id="rId14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7"/>
    </p:embeddedFont>
    <p:embeddedFont>
      <p:font typeface="경기천년제목 Light" panose="02020403020101020101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4472C4"/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5274" autoAdjust="0"/>
  </p:normalViewPr>
  <p:slideViewPr>
    <p:cSldViewPr snapToGrid="0" showGuides="1">
      <p:cViewPr>
        <p:scale>
          <a:sx n="125" d="100"/>
          <a:sy n="125" d="100"/>
        </p:scale>
        <p:origin x="1876" y="69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416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2025-06-23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현황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4AD30-A8F0-666D-B2BF-29D03EC17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66DE73-703C-A148-3979-27D27670CFB7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에너지 바우처 발급현황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18" name="그림 17" descr="텍스트, 소프트웨어, 멀티미디어 소프트웨어, 컴퓨터 아이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59AA578-D2FE-A28A-B51B-AB6BF3902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4" t="30787" r="12026" b="15240"/>
          <a:stretch/>
        </p:blipFill>
        <p:spPr>
          <a:xfrm>
            <a:off x="1700015" y="1255728"/>
            <a:ext cx="5910460" cy="5042894"/>
          </a:xfrm>
          <a:prstGeom prst="rect">
            <a:avLst/>
          </a:prstGeom>
        </p:spPr>
      </p:pic>
      <p:sp>
        <p:nvSpPr>
          <p:cNvPr id="20" name="말풍선: 사각형 19">
            <a:extLst>
              <a:ext uri="{FF2B5EF4-FFF2-40B4-BE49-F238E27FC236}">
                <a16:creationId xmlns:a16="http://schemas.microsoft.com/office/drawing/2014/main" id="{4B55B15F-429A-0E90-8A0B-CA2C5F629383}"/>
              </a:ext>
            </a:extLst>
          </p:cNvPr>
          <p:cNvSpPr/>
          <p:nvPr/>
        </p:nvSpPr>
        <p:spPr>
          <a:xfrm>
            <a:off x="4931709" y="3697687"/>
            <a:ext cx="6536391" cy="914400"/>
          </a:xfrm>
          <a:prstGeom prst="wedgeRectCallout">
            <a:avLst>
              <a:gd name="adj1" fmla="val -34120"/>
              <a:gd name="adj2" fmla="val -1619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Mouse</a:t>
            </a:r>
            <a:r>
              <a:rPr lang="ko-KR" altLang="en-US" sz="1100" dirty="0">
                <a:solidFill>
                  <a:schemeClr val="tx1"/>
                </a:solidFill>
              </a:rPr>
              <a:t> </a:t>
            </a:r>
            <a:r>
              <a:rPr lang="en-US" altLang="ko-KR" sz="1100" dirty="0">
                <a:solidFill>
                  <a:schemeClr val="tx1"/>
                </a:solidFill>
              </a:rPr>
              <a:t>on</a:t>
            </a:r>
            <a:r>
              <a:rPr lang="ko-KR" altLang="en-US" sz="1100" dirty="0">
                <a:solidFill>
                  <a:schemeClr val="tx1"/>
                </a:solidFill>
              </a:rPr>
              <a:t> 해보면</a:t>
            </a:r>
            <a:r>
              <a:rPr lang="en-US" altLang="ko-KR" sz="1100" dirty="0">
                <a:solidFill>
                  <a:schemeClr val="tx1"/>
                </a:solidFill>
              </a:rPr>
              <a:t>, </a:t>
            </a:r>
            <a:r>
              <a:rPr lang="ko-KR" altLang="en-US" sz="1100" dirty="0">
                <a:solidFill>
                  <a:schemeClr val="tx1"/>
                </a:solidFill>
              </a:rPr>
              <a:t>발급가구 수인데 단위가 </a:t>
            </a:r>
            <a:r>
              <a:rPr lang="en-US" altLang="ko-KR" sz="1100" dirty="0">
                <a:solidFill>
                  <a:schemeClr val="tx1"/>
                </a:solidFill>
              </a:rPr>
              <a:t>%</a:t>
            </a:r>
            <a:r>
              <a:rPr lang="ko-KR" altLang="en-US" sz="1100" dirty="0">
                <a:solidFill>
                  <a:schemeClr val="tx1"/>
                </a:solidFill>
              </a:rPr>
              <a:t>로 나오고 있습니다</a:t>
            </a:r>
            <a:r>
              <a:rPr lang="en-US" altLang="ko-KR" sz="1100" dirty="0">
                <a:solidFill>
                  <a:schemeClr val="tx1"/>
                </a:solidFill>
              </a:rPr>
              <a:t>. </a:t>
            </a:r>
            <a:r>
              <a:rPr lang="ko-KR" altLang="en-US" sz="1100" dirty="0">
                <a:solidFill>
                  <a:schemeClr val="tx1"/>
                </a:solidFill>
              </a:rPr>
              <a:t>수정해주세요</a:t>
            </a:r>
          </a:p>
        </p:txBody>
      </p:sp>
    </p:spTree>
    <p:extLst>
      <p:ext uri="{BB962C8B-B14F-4D97-AF65-F5344CB8AC3E}">
        <p14:creationId xmlns:p14="http://schemas.microsoft.com/office/powerpoint/2010/main" val="870570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A5737-D809-25EF-6B21-5F780ED2D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5BF7F8-F1AF-F551-E457-64F5B018F210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418304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7542BD9-548D-12B7-41B0-A4188F26C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377" y="1429912"/>
            <a:ext cx="9239725" cy="4191215"/>
          </a:xfrm>
          <a:prstGeom prst="rect">
            <a:avLst/>
          </a:prstGeom>
        </p:spPr>
      </p:pic>
      <p:sp>
        <p:nvSpPr>
          <p:cNvPr id="13" name="말풍선: 사각형 12">
            <a:extLst>
              <a:ext uri="{FF2B5EF4-FFF2-40B4-BE49-F238E27FC236}">
                <a16:creationId xmlns:a16="http://schemas.microsoft.com/office/drawing/2014/main" id="{77E7DF80-F4ED-C91F-6F9E-BBB671B596DC}"/>
              </a:ext>
            </a:extLst>
          </p:cNvPr>
          <p:cNvSpPr/>
          <p:nvPr/>
        </p:nvSpPr>
        <p:spPr>
          <a:xfrm>
            <a:off x="2138611" y="3012439"/>
            <a:ext cx="411549" cy="305451"/>
          </a:xfrm>
          <a:prstGeom prst="wedgeRectCallout">
            <a:avLst>
              <a:gd name="adj1" fmla="val 190894"/>
              <a:gd name="adj2" fmla="val 2039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C407E295-5546-373B-00CD-6D88BFD6D5ED}"/>
              </a:ext>
            </a:extLst>
          </p:cNvPr>
          <p:cNvSpPr/>
          <p:nvPr/>
        </p:nvSpPr>
        <p:spPr>
          <a:xfrm>
            <a:off x="5232331" y="3012763"/>
            <a:ext cx="411549" cy="305451"/>
          </a:xfrm>
          <a:prstGeom prst="wedgeRectCallout">
            <a:avLst>
              <a:gd name="adj1" fmla="val 190894"/>
              <a:gd name="adj2" fmla="val 2039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7" name="말풍선: 사각형 16">
            <a:extLst>
              <a:ext uri="{FF2B5EF4-FFF2-40B4-BE49-F238E27FC236}">
                <a16:creationId xmlns:a16="http://schemas.microsoft.com/office/drawing/2014/main" id="{C19CE869-3FEF-8EBA-D5BC-BAC08E6B369A}"/>
              </a:ext>
            </a:extLst>
          </p:cNvPr>
          <p:cNvSpPr/>
          <p:nvPr/>
        </p:nvSpPr>
        <p:spPr>
          <a:xfrm>
            <a:off x="8326051" y="3165164"/>
            <a:ext cx="411549" cy="305451"/>
          </a:xfrm>
          <a:prstGeom prst="wedgeRectCallout">
            <a:avLst>
              <a:gd name="adj1" fmla="val 190894"/>
              <a:gd name="adj2" fmla="val 2039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8" name="말풍선: 사각형 17">
            <a:extLst>
              <a:ext uri="{FF2B5EF4-FFF2-40B4-BE49-F238E27FC236}">
                <a16:creationId xmlns:a16="http://schemas.microsoft.com/office/drawing/2014/main" id="{7488D42A-352D-D700-7C0C-47E5631AA710}"/>
              </a:ext>
            </a:extLst>
          </p:cNvPr>
          <p:cNvSpPr/>
          <p:nvPr/>
        </p:nvSpPr>
        <p:spPr>
          <a:xfrm>
            <a:off x="2006531" y="4557084"/>
            <a:ext cx="411549" cy="305451"/>
          </a:xfrm>
          <a:prstGeom prst="wedgeRectCallout">
            <a:avLst>
              <a:gd name="adj1" fmla="val 190894"/>
              <a:gd name="adj2" fmla="val 2039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19" name="말풍선: 사각형 18">
            <a:extLst>
              <a:ext uri="{FF2B5EF4-FFF2-40B4-BE49-F238E27FC236}">
                <a16:creationId xmlns:a16="http://schemas.microsoft.com/office/drawing/2014/main" id="{008A2D5F-7B40-E17D-8999-3E895634DAA4}"/>
              </a:ext>
            </a:extLst>
          </p:cNvPr>
          <p:cNvSpPr/>
          <p:nvPr/>
        </p:nvSpPr>
        <p:spPr>
          <a:xfrm>
            <a:off x="5181531" y="4679653"/>
            <a:ext cx="411549" cy="305451"/>
          </a:xfrm>
          <a:prstGeom prst="wedgeRectCallout">
            <a:avLst>
              <a:gd name="adj1" fmla="val 190894"/>
              <a:gd name="adj2" fmla="val 2039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OK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1FF2FA-8825-8456-30BF-FEFD930F4ED0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89B8E-37C9-C3A7-F28D-EAA3E92FF3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A4C626-EC0F-6298-68C2-65B3FDDE307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9EB1EF-B72D-0D9A-04CD-C6C9821C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790" y="1124454"/>
            <a:ext cx="9150820" cy="5086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A39F56-AF8D-B71B-0E98-DC160C4A1864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OK</a:t>
            </a:r>
          </a:p>
        </p:txBody>
      </p:sp>
    </p:spTree>
    <p:extLst>
      <p:ext uri="{BB962C8B-B14F-4D97-AF65-F5344CB8AC3E}">
        <p14:creationId xmlns:p14="http://schemas.microsoft.com/office/powerpoint/2010/main" val="2835594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78F8-A66D-7879-62C0-1BFE47D37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F8F90F7-9F5F-0393-90C0-514EDAD3E753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1C168F-0CC8-541F-2D5B-7FA7FB84A9C4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수정</a:t>
            </a:r>
            <a:endParaRPr lang="en-US" altLang="ko-KR" sz="4800" b="1" i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D7FBB06-48CA-AF95-AAB7-CA6D3D82B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268" y="1234962"/>
            <a:ext cx="9017463" cy="4388076"/>
          </a:xfrm>
          <a:prstGeom prst="rect">
            <a:avLst/>
          </a:prstGeom>
        </p:spPr>
      </p:pic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0805B309-B3F9-8A5D-351F-924F690B1D0E}"/>
              </a:ext>
            </a:extLst>
          </p:cNvPr>
          <p:cNvSpPr/>
          <p:nvPr/>
        </p:nvSpPr>
        <p:spPr>
          <a:xfrm>
            <a:off x="4582091" y="1897408"/>
            <a:ext cx="838269" cy="434312"/>
          </a:xfrm>
          <a:prstGeom prst="wedgeRectCallout">
            <a:avLst>
              <a:gd name="adj1" fmla="val -10307"/>
              <a:gd name="adj2" fmla="val -1059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시군</a:t>
            </a:r>
            <a:r>
              <a:rPr lang="en-US" altLang="ko-KR" sz="1100" dirty="0">
                <a:solidFill>
                  <a:schemeClr val="tx1"/>
                </a:solidFill>
              </a:rPr>
              <a:t>(X)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시도</a:t>
            </a:r>
            <a:r>
              <a:rPr lang="en-US" altLang="ko-KR" sz="1100" dirty="0">
                <a:solidFill>
                  <a:schemeClr val="tx1"/>
                </a:solidFill>
              </a:rPr>
              <a:t>(O)</a:t>
            </a:r>
          </a:p>
        </p:txBody>
      </p:sp>
    </p:spTree>
    <p:extLst>
      <p:ext uri="{BB962C8B-B14F-4D97-AF65-F5344CB8AC3E}">
        <p14:creationId xmlns:p14="http://schemas.microsoft.com/office/powerpoint/2010/main" val="1822235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2FF0-9084-19A0-64DB-9EF361C1F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56EA93-615C-8902-44C5-69BD90746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03" y="1274962"/>
            <a:ext cx="9036514" cy="45722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08558E-E8E0-ADE4-7DC5-45EEA938BC72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0AAFEF-8540-99E1-E130-A11CD5531612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수정</a:t>
            </a:r>
            <a:endParaRPr lang="en-US" altLang="ko-KR" sz="4800" b="1" i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0" name="말풍선: 사각형 9">
            <a:extLst>
              <a:ext uri="{FF2B5EF4-FFF2-40B4-BE49-F238E27FC236}">
                <a16:creationId xmlns:a16="http://schemas.microsoft.com/office/drawing/2014/main" id="{4924680D-D350-2B53-D501-DFB62E7855CD}"/>
              </a:ext>
            </a:extLst>
          </p:cNvPr>
          <p:cNvSpPr/>
          <p:nvPr/>
        </p:nvSpPr>
        <p:spPr>
          <a:xfrm>
            <a:off x="4302691" y="1953288"/>
            <a:ext cx="838269" cy="434312"/>
          </a:xfrm>
          <a:prstGeom prst="wedgeRectCallout">
            <a:avLst>
              <a:gd name="adj1" fmla="val -10307"/>
              <a:gd name="adj2" fmla="val -105998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시군</a:t>
            </a:r>
            <a:r>
              <a:rPr lang="en-US" altLang="ko-KR" sz="1100" dirty="0">
                <a:solidFill>
                  <a:schemeClr val="tx1"/>
                </a:solidFill>
              </a:rPr>
              <a:t>(X)</a:t>
            </a:r>
          </a:p>
          <a:p>
            <a:r>
              <a:rPr lang="ko-KR" altLang="en-US" sz="1100" dirty="0">
                <a:solidFill>
                  <a:schemeClr val="tx1"/>
                </a:solidFill>
              </a:rPr>
              <a:t>시도</a:t>
            </a:r>
            <a:r>
              <a:rPr lang="en-US" altLang="ko-KR" sz="1100" dirty="0">
                <a:solidFill>
                  <a:schemeClr val="tx1"/>
                </a:solidFill>
              </a:rPr>
              <a:t>(O)</a:t>
            </a: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C1E9DB9E-8F0A-58C7-F555-17A0C1353FDE}"/>
              </a:ext>
            </a:extLst>
          </p:cNvPr>
          <p:cNvSpPr/>
          <p:nvPr/>
        </p:nvSpPr>
        <p:spPr>
          <a:xfrm>
            <a:off x="1974850" y="2170444"/>
            <a:ext cx="838269" cy="434312"/>
          </a:xfrm>
          <a:prstGeom prst="wedgeRectCallout">
            <a:avLst>
              <a:gd name="adj1" fmla="val -113329"/>
              <a:gd name="adj2" fmla="val -224134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4(X)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*(O)</a:t>
            </a:r>
          </a:p>
        </p:txBody>
      </p:sp>
    </p:spTree>
    <p:extLst>
      <p:ext uri="{BB962C8B-B14F-4D97-AF65-F5344CB8AC3E}">
        <p14:creationId xmlns:p14="http://schemas.microsoft.com/office/powerpoint/2010/main" val="190757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B3FFF-7823-7E72-E0FD-F11BECF91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105984-49CD-04C8-70FA-875FEDAAD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867" y="1209561"/>
            <a:ext cx="9068266" cy="4438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B6DEB4-26C7-A8AF-6ED3-BFF2DD89EF1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4D39CC-5992-6E88-6484-7B1532A69FFB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수정</a:t>
            </a:r>
            <a:endParaRPr lang="en-US" altLang="ko-KR" sz="4800" b="1" i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A56F80B9-AF26-A17B-22F5-DEFBAF4A7B7C}"/>
              </a:ext>
            </a:extLst>
          </p:cNvPr>
          <p:cNvSpPr/>
          <p:nvPr/>
        </p:nvSpPr>
        <p:spPr>
          <a:xfrm>
            <a:off x="5257731" y="2338084"/>
            <a:ext cx="1590109" cy="339076"/>
          </a:xfrm>
          <a:prstGeom prst="wedgeRectCallout">
            <a:avLst>
              <a:gd name="adj1" fmla="val -88410"/>
              <a:gd name="adj2" fmla="val -218141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100" dirty="0">
                <a:solidFill>
                  <a:schemeClr val="tx1"/>
                </a:solidFill>
              </a:rPr>
              <a:t>12</a:t>
            </a:r>
            <a:r>
              <a:rPr lang="ko-KR" altLang="en-US" sz="1100" dirty="0">
                <a:solidFill>
                  <a:schemeClr val="tx1"/>
                </a:solidFill>
              </a:rPr>
              <a:t>년간 </a:t>
            </a:r>
            <a:r>
              <a:rPr lang="en-US" altLang="ko-KR" sz="1100" dirty="0">
                <a:solidFill>
                  <a:schemeClr val="tx1"/>
                </a:solidFill>
              </a:rPr>
              <a:t>(2011~2022)</a:t>
            </a:r>
          </a:p>
        </p:txBody>
      </p:sp>
    </p:spTree>
    <p:extLst>
      <p:ext uri="{BB962C8B-B14F-4D97-AF65-F5344CB8AC3E}">
        <p14:creationId xmlns:p14="http://schemas.microsoft.com/office/powerpoint/2010/main" val="280074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B045D-3732-3FA9-D3C4-D87D40A4B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E7A1C9-A6E9-4242-42E5-0ADF4EF6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92" y="968248"/>
            <a:ext cx="9049215" cy="49215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74F30B-F5C0-7058-45AE-DE377E56E5A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8BE3A3-6663-3622-ADD5-DD03A51DCCD7}"/>
              </a:ext>
            </a:extLst>
          </p:cNvPr>
          <p:cNvSpPr txBox="1"/>
          <p:nvPr/>
        </p:nvSpPr>
        <p:spPr>
          <a:xfrm>
            <a:off x="1974850" y="115715"/>
            <a:ext cx="16065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수정</a:t>
            </a:r>
            <a:endParaRPr lang="en-US" altLang="ko-KR" sz="4800" b="1" i="1" u="sng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" name="말풍선: 사각형 3">
            <a:extLst>
              <a:ext uri="{FF2B5EF4-FFF2-40B4-BE49-F238E27FC236}">
                <a16:creationId xmlns:a16="http://schemas.microsoft.com/office/drawing/2014/main" id="{30EFCADA-745D-FC21-4537-26E77D690678}"/>
              </a:ext>
            </a:extLst>
          </p:cNvPr>
          <p:cNvSpPr/>
          <p:nvPr/>
        </p:nvSpPr>
        <p:spPr>
          <a:xfrm>
            <a:off x="9138851" y="1205244"/>
            <a:ext cx="1590109" cy="339076"/>
          </a:xfrm>
          <a:prstGeom prst="wedgeRectCallout">
            <a:avLst>
              <a:gd name="adj1" fmla="val -8541"/>
              <a:gd name="adj2" fmla="val 261279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부분</a:t>
            </a:r>
            <a:r>
              <a:rPr lang="en-US" altLang="ko-KR" sz="1100" dirty="0">
                <a:solidFill>
                  <a:schemeClr val="tx1"/>
                </a:solidFill>
              </a:rPr>
              <a:t>(x), </a:t>
            </a:r>
            <a:r>
              <a:rPr lang="ko-KR" altLang="en-US" sz="1100" dirty="0">
                <a:solidFill>
                  <a:schemeClr val="tx1"/>
                </a:solidFill>
              </a:rPr>
              <a:t>부문</a:t>
            </a:r>
            <a:r>
              <a:rPr lang="en-US" altLang="ko-KR" sz="1100" dirty="0">
                <a:solidFill>
                  <a:schemeClr val="tx1"/>
                </a:solidFill>
              </a:rPr>
              <a:t>(o)</a:t>
            </a:r>
          </a:p>
        </p:txBody>
      </p:sp>
      <p:sp>
        <p:nvSpPr>
          <p:cNvPr id="8" name="말풍선: 사각형 7">
            <a:extLst>
              <a:ext uri="{FF2B5EF4-FFF2-40B4-BE49-F238E27FC236}">
                <a16:creationId xmlns:a16="http://schemas.microsoft.com/office/drawing/2014/main" id="{DE4DA8A9-7C75-1CD7-E621-8CB500ABB3D4}"/>
              </a:ext>
            </a:extLst>
          </p:cNvPr>
          <p:cNvSpPr/>
          <p:nvPr/>
        </p:nvSpPr>
        <p:spPr>
          <a:xfrm>
            <a:off x="5603171" y="2206004"/>
            <a:ext cx="1590109" cy="339076"/>
          </a:xfrm>
          <a:prstGeom prst="wedgeRectCallout">
            <a:avLst>
              <a:gd name="adj1" fmla="val -81701"/>
              <a:gd name="adj2" fmla="val -246607"/>
            </a:avLst>
          </a:prstGeom>
          <a:solidFill>
            <a:srgbClr val="FFFF00"/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dirty="0">
                <a:solidFill>
                  <a:schemeClr val="tx1"/>
                </a:solidFill>
              </a:rPr>
              <a:t>건물부문 </a:t>
            </a:r>
            <a:r>
              <a:rPr lang="en-US" altLang="ko-KR" sz="1100">
                <a:solidFill>
                  <a:schemeClr val="tx1"/>
                </a:solidFill>
              </a:rPr>
              <a:t>(</a:t>
            </a:r>
            <a:endParaRPr lang="en-US" altLang="ko-KR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637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306E2-52EA-0985-366D-DF8B13B52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56EACA-A422-7A8B-D5D2-B85B19CD2BC9}"/>
              </a:ext>
            </a:extLst>
          </p:cNvPr>
          <p:cNvSpPr txBox="1"/>
          <p:nvPr/>
        </p:nvSpPr>
        <p:spPr>
          <a:xfrm>
            <a:off x="1950262" y="2816546"/>
            <a:ext cx="327942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에너지 소비 현황</a:t>
            </a:r>
          </a:p>
        </p:txBody>
      </p:sp>
    </p:spTree>
    <p:extLst>
      <p:ext uri="{BB962C8B-B14F-4D97-AF65-F5344CB8AC3E}">
        <p14:creationId xmlns:p14="http://schemas.microsoft.com/office/powerpoint/2010/main" val="3215429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12969</TotalTime>
  <Words>84</Words>
  <Application>Microsoft Office PowerPoint</Application>
  <PresentationFormat>와이드스크린</PresentationFormat>
  <Paragraphs>33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경기천년제목 Bold</vt:lpstr>
      <vt:lpstr>경기천년제목 Light</vt:lpstr>
      <vt:lpstr>맑은 고딕</vt:lpstr>
      <vt:lpstr>Arial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141</cp:revision>
  <dcterms:created xsi:type="dcterms:W3CDTF">2023-12-12T09:29:53Z</dcterms:created>
  <dcterms:modified xsi:type="dcterms:W3CDTF">2025-06-23T07:49:35Z</dcterms:modified>
</cp:coreProperties>
</file>